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61" r:id="rId3"/>
    <p:sldId id="259" r:id="rId4"/>
    <p:sldId id="260" r:id="rId5"/>
    <p:sldId id="262" r:id="rId6"/>
    <p:sldId id="256"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D1B"/>
    <a:srgbClr val="122730"/>
    <a:srgbClr val="F5EF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10"/>
    <p:restoredTop sz="96327"/>
  </p:normalViewPr>
  <p:slideViewPr>
    <p:cSldViewPr snapToGrid="0">
      <p:cViewPr varScale="1">
        <p:scale>
          <a:sx n="127" d="100"/>
          <a:sy n="127" d="100"/>
        </p:scale>
        <p:origin x="133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E47033-116C-1D43-9891-59FBA297C4FE}"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FF7AA-0046-2C4A-B443-8A4FA9DA2F13}" type="slidenum">
              <a:rPr lang="en-US" smtClean="0"/>
              <a:t>‹#›</a:t>
            </a:fld>
            <a:endParaRPr lang="en-US"/>
          </a:p>
        </p:txBody>
      </p:sp>
    </p:spTree>
    <p:extLst>
      <p:ext uri="{BB962C8B-B14F-4D97-AF65-F5344CB8AC3E}">
        <p14:creationId xmlns:p14="http://schemas.microsoft.com/office/powerpoint/2010/main" val="3722123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E47033-116C-1D43-9891-59FBA297C4FE}"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FF7AA-0046-2C4A-B443-8A4FA9DA2F13}" type="slidenum">
              <a:rPr lang="en-US" smtClean="0"/>
              <a:t>‹#›</a:t>
            </a:fld>
            <a:endParaRPr lang="en-US"/>
          </a:p>
        </p:txBody>
      </p:sp>
    </p:spTree>
    <p:extLst>
      <p:ext uri="{BB962C8B-B14F-4D97-AF65-F5344CB8AC3E}">
        <p14:creationId xmlns:p14="http://schemas.microsoft.com/office/powerpoint/2010/main" val="127059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E47033-116C-1D43-9891-59FBA297C4FE}"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FF7AA-0046-2C4A-B443-8A4FA9DA2F13}" type="slidenum">
              <a:rPr lang="en-US" smtClean="0"/>
              <a:t>‹#›</a:t>
            </a:fld>
            <a:endParaRPr lang="en-US"/>
          </a:p>
        </p:txBody>
      </p:sp>
    </p:spTree>
    <p:extLst>
      <p:ext uri="{BB962C8B-B14F-4D97-AF65-F5344CB8AC3E}">
        <p14:creationId xmlns:p14="http://schemas.microsoft.com/office/powerpoint/2010/main" val="351868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E47033-116C-1D43-9891-59FBA297C4FE}"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FF7AA-0046-2C4A-B443-8A4FA9DA2F13}" type="slidenum">
              <a:rPr lang="en-US" smtClean="0"/>
              <a:t>‹#›</a:t>
            </a:fld>
            <a:endParaRPr lang="en-US"/>
          </a:p>
        </p:txBody>
      </p:sp>
    </p:spTree>
    <p:extLst>
      <p:ext uri="{BB962C8B-B14F-4D97-AF65-F5344CB8AC3E}">
        <p14:creationId xmlns:p14="http://schemas.microsoft.com/office/powerpoint/2010/main" val="3784515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E47033-116C-1D43-9891-59FBA297C4FE}"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FF7AA-0046-2C4A-B443-8A4FA9DA2F13}" type="slidenum">
              <a:rPr lang="en-US" smtClean="0"/>
              <a:t>‹#›</a:t>
            </a:fld>
            <a:endParaRPr lang="en-US"/>
          </a:p>
        </p:txBody>
      </p:sp>
    </p:spTree>
    <p:extLst>
      <p:ext uri="{BB962C8B-B14F-4D97-AF65-F5344CB8AC3E}">
        <p14:creationId xmlns:p14="http://schemas.microsoft.com/office/powerpoint/2010/main" val="168610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E47033-116C-1D43-9891-59FBA297C4FE}"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FF7AA-0046-2C4A-B443-8A4FA9DA2F13}" type="slidenum">
              <a:rPr lang="en-US" smtClean="0"/>
              <a:t>‹#›</a:t>
            </a:fld>
            <a:endParaRPr lang="en-US"/>
          </a:p>
        </p:txBody>
      </p:sp>
    </p:spTree>
    <p:extLst>
      <p:ext uri="{BB962C8B-B14F-4D97-AF65-F5344CB8AC3E}">
        <p14:creationId xmlns:p14="http://schemas.microsoft.com/office/powerpoint/2010/main" val="2613016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E47033-116C-1D43-9891-59FBA297C4FE}" type="datetimeFigureOut">
              <a:rPr lang="en-US" smtClean="0"/>
              <a:t>11/24/2022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0FF7AA-0046-2C4A-B443-8A4FA9DA2F13}" type="slidenum">
              <a:rPr lang="en-US" smtClean="0"/>
              <a:t>‹#›</a:t>
            </a:fld>
            <a:endParaRPr lang="en-US"/>
          </a:p>
        </p:txBody>
      </p:sp>
    </p:spTree>
    <p:extLst>
      <p:ext uri="{BB962C8B-B14F-4D97-AF65-F5344CB8AC3E}">
        <p14:creationId xmlns:p14="http://schemas.microsoft.com/office/powerpoint/2010/main" val="3521659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E47033-116C-1D43-9891-59FBA297C4FE}" type="datetimeFigureOut">
              <a:rPr lang="en-US" smtClean="0"/>
              <a:t>11/24/2022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0FF7AA-0046-2C4A-B443-8A4FA9DA2F13}" type="slidenum">
              <a:rPr lang="en-US" smtClean="0"/>
              <a:t>‹#›</a:t>
            </a:fld>
            <a:endParaRPr lang="en-US"/>
          </a:p>
        </p:txBody>
      </p:sp>
    </p:spTree>
    <p:extLst>
      <p:ext uri="{BB962C8B-B14F-4D97-AF65-F5344CB8AC3E}">
        <p14:creationId xmlns:p14="http://schemas.microsoft.com/office/powerpoint/2010/main" val="403539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47033-116C-1D43-9891-59FBA297C4FE}" type="datetimeFigureOut">
              <a:rPr lang="en-US" smtClean="0"/>
              <a:t>11/24/2022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0FF7AA-0046-2C4A-B443-8A4FA9DA2F13}" type="slidenum">
              <a:rPr lang="en-US" smtClean="0"/>
              <a:t>‹#›</a:t>
            </a:fld>
            <a:endParaRPr lang="en-US"/>
          </a:p>
        </p:txBody>
      </p:sp>
    </p:spTree>
    <p:extLst>
      <p:ext uri="{BB962C8B-B14F-4D97-AF65-F5344CB8AC3E}">
        <p14:creationId xmlns:p14="http://schemas.microsoft.com/office/powerpoint/2010/main" val="1715164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E47033-116C-1D43-9891-59FBA297C4FE}"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FF7AA-0046-2C4A-B443-8A4FA9DA2F13}" type="slidenum">
              <a:rPr lang="en-US" smtClean="0"/>
              <a:t>‹#›</a:t>
            </a:fld>
            <a:endParaRPr lang="en-US"/>
          </a:p>
        </p:txBody>
      </p:sp>
    </p:spTree>
    <p:extLst>
      <p:ext uri="{BB962C8B-B14F-4D97-AF65-F5344CB8AC3E}">
        <p14:creationId xmlns:p14="http://schemas.microsoft.com/office/powerpoint/2010/main" val="22335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E47033-116C-1D43-9891-59FBA297C4FE}"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FF7AA-0046-2C4A-B443-8A4FA9DA2F13}" type="slidenum">
              <a:rPr lang="en-US" smtClean="0"/>
              <a:t>‹#›</a:t>
            </a:fld>
            <a:endParaRPr lang="en-US"/>
          </a:p>
        </p:txBody>
      </p:sp>
    </p:spTree>
    <p:extLst>
      <p:ext uri="{BB962C8B-B14F-4D97-AF65-F5344CB8AC3E}">
        <p14:creationId xmlns:p14="http://schemas.microsoft.com/office/powerpoint/2010/main" val="508009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47033-116C-1D43-9891-59FBA297C4FE}" type="datetimeFigureOut">
              <a:rPr lang="en-US" smtClean="0"/>
              <a:t>11/24/2022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FF7AA-0046-2C4A-B443-8A4FA9DA2F13}" type="slidenum">
              <a:rPr lang="en-US" smtClean="0"/>
              <a:t>‹#›</a:t>
            </a:fld>
            <a:endParaRPr lang="en-US"/>
          </a:p>
        </p:txBody>
      </p:sp>
    </p:spTree>
    <p:extLst>
      <p:ext uri="{BB962C8B-B14F-4D97-AF65-F5344CB8AC3E}">
        <p14:creationId xmlns:p14="http://schemas.microsoft.com/office/powerpoint/2010/main" val="3875018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0277"/>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Picture 12" descr="Logo, company name&#10;&#10;Description automatically generated">
            <a:extLst>
              <a:ext uri="{FF2B5EF4-FFF2-40B4-BE49-F238E27FC236}">
                <a16:creationId xmlns:a16="http://schemas.microsoft.com/office/drawing/2014/main" id="{FD5662A5-8BA8-15AA-0846-1A7F6F253F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0335" y="1259864"/>
            <a:ext cx="3920968" cy="1932477"/>
          </a:xfrm>
          <a:prstGeom prst="rect">
            <a:avLst/>
          </a:prstGeom>
        </p:spPr>
      </p:pic>
      <p:sp>
        <p:nvSpPr>
          <p:cNvPr id="20" name="TextBox 19">
            <a:extLst>
              <a:ext uri="{FF2B5EF4-FFF2-40B4-BE49-F238E27FC236}">
                <a16:creationId xmlns:a16="http://schemas.microsoft.com/office/drawing/2014/main" id="{326B492B-37F5-2E56-916F-AA5C7EFBB4D9}"/>
              </a:ext>
            </a:extLst>
          </p:cNvPr>
          <p:cNvSpPr txBox="1"/>
          <p:nvPr/>
        </p:nvSpPr>
        <p:spPr>
          <a:xfrm>
            <a:off x="-1499191" y="-127591"/>
            <a:ext cx="5688419" cy="7272669"/>
          </a:xfrm>
          <a:prstGeom prst="flowChartInputOutput">
            <a:avLst/>
          </a:prstGeom>
          <a:solidFill>
            <a:srgbClr val="FECD1B">
              <a:alpha val="41000"/>
            </a:srgbClr>
          </a:solidFill>
          <a:ln w="165100">
            <a:solidFill>
              <a:srgbClr val="FECD1B"/>
            </a:solidFill>
          </a:ln>
        </p:spPr>
        <p:txBody>
          <a:bodyPr wrap="square" lIns="274320" tIns="0" rIns="274320" bIns="0" rtlCol="0" anchor="ctr">
            <a:noAutofit/>
          </a:bodyPr>
          <a:lstStyle/>
          <a:p>
            <a:pPr algn="r"/>
            <a:r>
              <a:rPr lang="en-US" sz="4000" b="1" dirty="0">
                <a:solidFill>
                  <a:srgbClr val="122730"/>
                </a:solidFill>
                <a:latin typeface="DIN 2014 Bold" panose="020B0504020202020204" pitchFamily="34" charset="77"/>
                <a:ea typeface="DIN 2014 Bold" panose="020B0504020202020204" pitchFamily="34" charset="77"/>
              </a:rPr>
              <a:t>Promoting tax and investment reforms in</a:t>
            </a:r>
            <a:r>
              <a:rPr lang="en-US" sz="4000" b="1" dirty="0">
                <a:solidFill>
                  <a:schemeClr val="bg1"/>
                </a:solidFill>
                <a:latin typeface="DIN 2014 Bold" panose="020B0504020202020204" pitchFamily="34" charset="77"/>
                <a:ea typeface="DIN 2014 Bold" panose="020B0504020202020204" pitchFamily="34" charset="77"/>
              </a:rPr>
              <a:t> developing  countries since 1993</a:t>
            </a:r>
          </a:p>
        </p:txBody>
      </p:sp>
      <p:pic>
        <p:nvPicPr>
          <p:cNvPr id="22" name="Picture 21" descr="Logo&#10;&#10;Description automatically generated">
            <a:extLst>
              <a:ext uri="{FF2B5EF4-FFF2-40B4-BE49-F238E27FC236}">
                <a16:creationId xmlns:a16="http://schemas.microsoft.com/office/drawing/2014/main" id="{2ED95F94-5A70-BB08-38D8-D0A5F058C1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6421" y="5280542"/>
            <a:ext cx="1562986" cy="1079204"/>
          </a:xfrm>
          <a:prstGeom prst="rect">
            <a:avLst/>
          </a:prstGeom>
        </p:spPr>
      </p:pic>
      <p:pic>
        <p:nvPicPr>
          <p:cNvPr id="23" name="Picture 22">
            <a:extLst>
              <a:ext uri="{FF2B5EF4-FFF2-40B4-BE49-F238E27FC236}">
                <a16:creationId xmlns:a16="http://schemas.microsoft.com/office/drawing/2014/main" id="{D940399B-91A3-9BA0-379B-5824CE236F17}"/>
              </a:ext>
            </a:extLst>
          </p:cNvPr>
          <p:cNvPicPr>
            <a:picLocks noChangeAspect="1"/>
          </p:cNvPicPr>
          <p:nvPr/>
        </p:nvPicPr>
        <p:blipFill>
          <a:blip r:embed="rId5"/>
          <a:stretch>
            <a:fillRect/>
          </a:stretch>
        </p:blipFill>
        <p:spPr>
          <a:xfrm>
            <a:off x="7086600" y="4931144"/>
            <a:ext cx="2057400" cy="1778000"/>
          </a:xfrm>
          <a:prstGeom prst="rect">
            <a:avLst/>
          </a:prstGeom>
        </p:spPr>
      </p:pic>
    </p:spTree>
    <p:extLst>
      <p:ext uri="{BB962C8B-B14F-4D97-AF65-F5344CB8AC3E}">
        <p14:creationId xmlns:p14="http://schemas.microsoft.com/office/powerpoint/2010/main" val="3786933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22730">
            <a:alpha val="80000"/>
          </a:srgb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FA6F40-21E0-2868-21F1-CB798E2B1A32}"/>
              </a:ext>
            </a:extLst>
          </p:cNvPr>
          <p:cNvSpPr>
            <a:spLocks noGrp="1"/>
          </p:cNvSpPr>
          <p:nvPr>
            <p:ph type="title"/>
          </p:nvPr>
        </p:nvSpPr>
        <p:spPr/>
        <p:txBody>
          <a:bodyPr>
            <a:normAutofit fontScale="90000"/>
          </a:bodyPr>
          <a:lstStyle/>
          <a:p>
            <a:r>
              <a:rPr lang="en-US" b="1" dirty="0">
                <a:solidFill>
                  <a:schemeClr val="bg1"/>
                </a:solidFill>
                <a:latin typeface="DIN 2014 Bold" panose="020B0504020202020204" pitchFamily="34" charset="77"/>
                <a:ea typeface="DIN 2014 Bold" panose="020B0504020202020204" pitchFamily="34" charset="77"/>
              </a:rPr>
              <a:t>An independent, nonprofit research and education organization</a:t>
            </a:r>
          </a:p>
        </p:txBody>
      </p:sp>
      <p:sp>
        <p:nvSpPr>
          <p:cNvPr id="8" name="Content Placeholder 7">
            <a:extLst>
              <a:ext uri="{FF2B5EF4-FFF2-40B4-BE49-F238E27FC236}">
                <a16:creationId xmlns:a16="http://schemas.microsoft.com/office/drawing/2014/main" id="{EAC28522-F98C-CE2B-EBD7-23925C30EC58}"/>
              </a:ext>
            </a:extLst>
          </p:cNvPr>
          <p:cNvSpPr>
            <a:spLocks noGrp="1"/>
          </p:cNvSpPr>
          <p:nvPr>
            <p:ph idx="1"/>
          </p:nvPr>
        </p:nvSpPr>
        <p:spPr>
          <a:xfrm>
            <a:off x="628650" y="1825624"/>
            <a:ext cx="4219797" cy="5032375"/>
          </a:xfrm>
        </p:spPr>
        <p:txBody>
          <a:bodyPr>
            <a:normAutofit fontScale="77500" lnSpcReduction="20000"/>
          </a:bodyPr>
          <a:lstStyle/>
          <a:p>
            <a:pPr marL="0" indent="0">
              <a:buNone/>
            </a:pPr>
            <a:r>
              <a:rPr lang="en-US" dirty="0">
                <a:solidFill>
                  <a:schemeClr val="bg1"/>
                </a:solidFill>
                <a:latin typeface="DIN 2014" panose="020B0504020202020204" pitchFamily="34" charset="77"/>
                <a:ea typeface="DIN 2014" panose="020B0504020202020204" pitchFamily="34" charset="77"/>
              </a:rPr>
              <a:t>The </a:t>
            </a:r>
            <a:r>
              <a:rPr lang="en-US" b="1" dirty="0">
                <a:solidFill>
                  <a:schemeClr val="bg1"/>
                </a:solidFill>
                <a:latin typeface="DIN 2014 Bold" panose="020B0504020202020204" pitchFamily="34" charset="77"/>
                <a:ea typeface="DIN 2014 Bold" panose="020B0504020202020204" pitchFamily="34" charset="77"/>
              </a:rPr>
              <a:t>International Tax and Investment Center (ITIC) </a:t>
            </a:r>
            <a:r>
              <a:rPr lang="en-US" dirty="0">
                <a:solidFill>
                  <a:schemeClr val="bg1"/>
                </a:solidFill>
                <a:latin typeface="DIN 2014" panose="020B0504020202020204" pitchFamily="34" charset="77"/>
                <a:ea typeface="DIN 2014" panose="020B0504020202020204" pitchFamily="34" charset="77"/>
              </a:rPr>
              <a:t>is an independent, nonprofit research and education organization founded in 1993 to promote tax reform and public-private initiatives to improve the investment climate in transition and developing economies.</a:t>
            </a:r>
            <a:br>
              <a:rPr lang="en-US" dirty="0">
                <a:solidFill>
                  <a:schemeClr val="bg1"/>
                </a:solidFill>
                <a:latin typeface="DIN 2014" panose="020B0504020202020204" pitchFamily="34" charset="77"/>
                <a:ea typeface="DIN 2014" panose="020B0504020202020204" pitchFamily="34" charset="77"/>
              </a:rPr>
            </a:br>
            <a:endParaRPr lang="en-US" dirty="0">
              <a:solidFill>
                <a:schemeClr val="bg1"/>
              </a:solidFill>
              <a:latin typeface="DIN 2014" panose="020B0504020202020204" pitchFamily="34" charset="77"/>
              <a:ea typeface="DIN 2014" panose="020B0504020202020204" pitchFamily="34" charset="77"/>
            </a:endParaRPr>
          </a:p>
          <a:p>
            <a:pPr marL="0" indent="0">
              <a:buNone/>
            </a:pPr>
            <a:r>
              <a:rPr lang="en-US" dirty="0">
                <a:solidFill>
                  <a:schemeClr val="bg1"/>
                </a:solidFill>
                <a:latin typeface="DIN 2014" panose="020B0504020202020204" pitchFamily="34" charset="77"/>
                <a:ea typeface="DIN 2014" panose="020B0504020202020204" pitchFamily="34" charset="77"/>
              </a:rPr>
              <a:t>ITIC is a respected, credible broker of public-private tax dialogue that facilitates mutual understanding and trust between business and government through the </a:t>
            </a:r>
            <a:r>
              <a:rPr lang="en-US" b="1" dirty="0">
                <a:solidFill>
                  <a:srgbClr val="FECD1B"/>
                </a:solidFill>
                <a:latin typeface="DIN 2014 Bold" panose="020B0504020202020204" pitchFamily="34" charset="77"/>
                <a:ea typeface="DIN 2014 Bold" panose="020B0504020202020204" pitchFamily="34" charset="77"/>
              </a:rPr>
              <a:t>ITIC neutral table</a:t>
            </a:r>
            <a:r>
              <a:rPr lang="en-US" dirty="0">
                <a:solidFill>
                  <a:schemeClr val="bg1"/>
                </a:solidFill>
                <a:latin typeface="DIN 2014" panose="020B0504020202020204" pitchFamily="34" charset="77"/>
                <a:ea typeface="DIN 2014" panose="020B0504020202020204" pitchFamily="34" charset="77"/>
              </a:rPr>
              <a:t>, where stakeholders convene to discuss academic analyses, policy studies and international best practices.</a:t>
            </a:r>
          </a:p>
        </p:txBody>
      </p:sp>
      <p:pic>
        <p:nvPicPr>
          <p:cNvPr id="10" name="Picture 9" descr="A picture containing chart&#10;&#10;Description automatically generated">
            <a:extLst>
              <a:ext uri="{FF2B5EF4-FFF2-40B4-BE49-F238E27FC236}">
                <a16:creationId xmlns:a16="http://schemas.microsoft.com/office/drawing/2014/main" id="{4B10B52F-1256-1945-EA67-48139A5EFA4A}"/>
              </a:ext>
            </a:extLst>
          </p:cNvPr>
          <p:cNvPicPr>
            <a:picLocks noChangeAspect="1"/>
          </p:cNvPicPr>
          <p:nvPr/>
        </p:nvPicPr>
        <p:blipFill>
          <a:blip r:embed="rId2"/>
          <a:stretch>
            <a:fillRect/>
          </a:stretch>
        </p:blipFill>
        <p:spPr>
          <a:xfrm>
            <a:off x="5197867" y="2051657"/>
            <a:ext cx="3317483" cy="3317483"/>
          </a:xfrm>
          <a:prstGeom prst="rect">
            <a:avLst/>
          </a:prstGeom>
        </p:spPr>
      </p:pic>
      <p:sp>
        <p:nvSpPr>
          <p:cNvPr id="12" name="TextBox 11">
            <a:extLst>
              <a:ext uri="{FF2B5EF4-FFF2-40B4-BE49-F238E27FC236}">
                <a16:creationId xmlns:a16="http://schemas.microsoft.com/office/drawing/2014/main" id="{C8D8EF27-AFAB-900E-CAB6-B85A71C5748A}"/>
              </a:ext>
            </a:extLst>
          </p:cNvPr>
          <p:cNvSpPr txBox="1"/>
          <p:nvPr/>
        </p:nvSpPr>
        <p:spPr>
          <a:xfrm>
            <a:off x="5197867" y="5504076"/>
            <a:ext cx="3317483" cy="338554"/>
          </a:xfrm>
          <a:prstGeom prst="rect">
            <a:avLst/>
          </a:prstGeom>
          <a:noFill/>
        </p:spPr>
        <p:txBody>
          <a:bodyPr wrap="square">
            <a:spAutoFit/>
          </a:bodyPr>
          <a:lstStyle/>
          <a:p>
            <a:pPr algn="ctr"/>
            <a:r>
              <a:rPr lang="en-US" sz="1600" b="1" dirty="0">
                <a:solidFill>
                  <a:srgbClr val="EAB30E"/>
                </a:solidFill>
                <a:effectLst/>
                <a:latin typeface="DIN 2014 Bold" panose="020B0504020202020204" pitchFamily="34" charset="77"/>
              </a:rPr>
              <a:t>Connecting People and Resources</a:t>
            </a:r>
            <a:endParaRPr lang="en-US" sz="1600" dirty="0">
              <a:solidFill>
                <a:srgbClr val="EAB30E"/>
              </a:solidFill>
              <a:effectLst/>
              <a:latin typeface="DIN 2014" panose="020B0504020202020204" pitchFamily="34" charset="77"/>
            </a:endParaRPr>
          </a:p>
        </p:txBody>
      </p:sp>
    </p:spTree>
    <p:extLst>
      <p:ext uri="{BB962C8B-B14F-4D97-AF65-F5344CB8AC3E}">
        <p14:creationId xmlns:p14="http://schemas.microsoft.com/office/powerpoint/2010/main" val="3672150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22730">
            <a:alpha val="80000"/>
          </a:srgb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976F9F-71EC-405E-6D74-2C24D9FCBFF3}"/>
              </a:ext>
            </a:extLst>
          </p:cNvPr>
          <p:cNvSpPr>
            <a:spLocks noGrp="1"/>
          </p:cNvSpPr>
          <p:nvPr>
            <p:ph type="title"/>
          </p:nvPr>
        </p:nvSpPr>
        <p:spPr>
          <a:xfrm>
            <a:off x="277402" y="169380"/>
            <a:ext cx="4635571" cy="6688620"/>
          </a:xfrm>
        </p:spPr>
        <p:txBody>
          <a:bodyPr anchor="ctr">
            <a:noAutofit/>
          </a:bodyPr>
          <a:lstStyle/>
          <a:p>
            <a:pPr marL="0" indent="0">
              <a:spcBef>
                <a:spcPts val="0"/>
              </a:spcBef>
              <a:buNone/>
            </a:pPr>
            <a:r>
              <a:rPr lang="en-US" sz="4000" b="1" dirty="0">
                <a:solidFill>
                  <a:schemeClr val="bg1"/>
                </a:solidFill>
                <a:effectLst/>
                <a:latin typeface="DIN 2014 Bold" panose="020B0504020202020204" pitchFamily="34" charset="77"/>
              </a:rPr>
              <a:t>ITIC serves as a clearinghouse for information on best practices in tax and investment policy.</a:t>
            </a:r>
            <a:endParaRPr lang="en-US" sz="4000" dirty="0">
              <a:solidFill>
                <a:schemeClr val="bg1"/>
              </a:solidFill>
            </a:endParaRPr>
          </a:p>
        </p:txBody>
      </p:sp>
      <p:pic>
        <p:nvPicPr>
          <p:cNvPr id="5" name="Content Placeholder 4" descr="Graphical user interface, website&#10;&#10;Description automatically generated">
            <a:extLst>
              <a:ext uri="{FF2B5EF4-FFF2-40B4-BE49-F238E27FC236}">
                <a16:creationId xmlns:a16="http://schemas.microsoft.com/office/drawing/2014/main" id="{B7F10A03-E517-31CD-22F4-347D22E726C6}"/>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445303" y="-41097"/>
            <a:ext cx="3698697" cy="6951279"/>
          </a:xfrm>
          <a:prstGeom prst="rect">
            <a:avLst/>
          </a:prstGeom>
        </p:spPr>
      </p:pic>
    </p:spTree>
    <p:extLst>
      <p:ext uri="{BB962C8B-B14F-4D97-AF65-F5344CB8AC3E}">
        <p14:creationId xmlns:p14="http://schemas.microsoft.com/office/powerpoint/2010/main" val="621113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22730">
            <a:alpha val="80000"/>
          </a:srgbClr>
        </a:solidFill>
        <a:effectLst/>
      </p:bgPr>
    </p:bg>
    <p:spTree>
      <p:nvGrpSpPr>
        <p:cNvPr id="1" name=""/>
        <p:cNvGrpSpPr/>
        <p:nvPr/>
      </p:nvGrpSpPr>
      <p:grpSpPr>
        <a:xfrm>
          <a:off x="0" y="0"/>
          <a:ext cx="0" cy="0"/>
          <a:chOff x="0" y="0"/>
          <a:chExt cx="0" cy="0"/>
        </a:xfrm>
      </p:grpSpPr>
      <p:pic>
        <p:nvPicPr>
          <p:cNvPr id="9" name="Picture 8" descr="A group of people discussing something&#10;&#10;Description automatically generated with low confidence">
            <a:extLst>
              <a:ext uri="{FF2B5EF4-FFF2-40B4-BE49-F238E27FC236}">
                <a16:creationId xmlns:a16="http://schemas.microsoft.com/office/drawing/2014/main" id="{499075C9-5441-55E7-44A9-024718F269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ontent Placeholder 4">
            <a:extLst>
              <a:ext uri="{FF2B5EF4-FFF2-40B4-BE49-F238E27FC236}">
                <a16:creationId xmlns:a16="http://schemas.microsoft.com/office/drawing/2014/main" id="{A700E326-4B11-F456-CB23-2B3EDEF87AF4}"/>
              </a:ext>
            </a:extLst>
          </p:cNvPr>
          <p:cNvSpPr>
            <a:spLocks noGrp="1"/>
          </p:cNvSpPr>
          <p:nvPr>
            <p:ph idx="1"/>
          </p:nvPr>
        </p:nvSpPr>
        <p:spPr>
          <a:xfrm>
            <a:off x="1279132" y="3710613"/>
            <a:ext cx="6585735" cy="3105140"/>
          </a:xfrm>
          <a:noFill/>
        </p:spPr>
        <p:txBody>
          <a:bodyPr anchor="ctr">
            <a:normAutofit fontScale="92500" lnSpcReduction="10000"/>
          </a:bodyPr>
          <a:lstStyle/>
          <a:p>
            <a:pPr marL="0" indent="0">
              <a:spcBef>
                <a:spcPts val="0"/>
              </a:spcBef>
              <a:buNone/>
            </a:pPr>
            <a:r>
              <a:rPr lang="en-US" sz="1400" b="1" dirty="0">
                <a:solidFill>
                  <a:srgbClr val="FFC000"/>
                </a:solidFill>
                <a:effectLst/>
                <a:latin typeface="DIN 2014 Bold" panose="020B0504020202020204" pitchFamily="34" charset="77"/>
                <a:ea typeface="DIN 2014 Bold" panose="020B0504020202020204" pitchFamily="34" charset="77"/>
              </a:rPr>
              <a:t>Thought Leadership</a:t>
            </a:r>
            <a:endParaRPr lang="en-US" sz="1400" dirty="0">
              <a:solidFill>
                <a:srgbClr val="FFC000"/>
              </a:solidFill>
              <a:effectLst/>
              <a:latin typeface="DIN 2014" panose="020B0504020202020204" pitchFamily="34" charset="77"/>
              <a:ea typeface="DIN 2014" panose="020B0504020202020204" pitchFamily="34" charset="77"/>
            </a:endParaRPr>
          </a:p>
          <a:p>
            <a:pPr marL="0" indent="0">
              <a:spcBef>
                <a:spcPts val="0"/>
              </a:spcBef>
              <a:buNone/>
            </a:pPr>
            <a:r>
              <a:rPr lang="en-US" sz="1400" dirty="0">
                <a:solidFill>
                  <a:schemeClr val="bg1"/>
                </a:solidFill>
                <a:effectLst/>
                <a:latin typeface="DIN 2014" panose="020B0504020202020204" pitchFamily="34" charset="77"/>
                <a:ea typeface="DIN 2014" panose="020B0504020202020204" pitchFamily="34" charset="77"/>
              </a:rPr>
              <a:t>ITIC’s thought leadership and capacity-building programs provide analytic support for tax and investment reforms leading to job creation; poverty reduction; improved living standards; sustainable and inclusive economic growth; and movement from the shadow economy to the formal sector.</a:t>
            </a:r>
          </a:p>
          <a:p>
            <a:pPr marL="0" indent="0">
              <a:spcBef>
                <a:spcPts val="0"/>
              </a:spcBef>
              <a:buNone/>
            </a:pPr>
            <a:br>
              <a:rPr lang="en-US" sz="1400" dirty="0">
                <a:effectLst/>
                <a:latin typeface="DIN 2014" panose="020B0504020202020204" pitchFamily="34" charset="77"/>
                <a:ea typeface="DIN 2014" panose="020B0504020202020204" pitchFamily="34" charset="77"/>
              </a:rPr>
            </a:br>
            <a:endParaRPr lang="en-US" sz="1400" dirty="0">
              <a:effectLst/>
              <a:latin typeface="DIN 2014" panose="020B0504020202020204" pitchFamily="34" charset="77"/>
              <a:ea typeface="DIN 2014" panose="020B0504020202020204" pitchFamily="34" charset="77"/>
            </a:endParaRPr>
          </a:p>
          <a:p>
            <a:pPr marL="0" indent="0">
              <a:spcBef>
                <a:spcPts val="0"/>
              </a:spcBef>
              <a:buNone/>
            </a:pPr>
            <a:r>
              <a:rPr lang="en-US" sz="1400" b="1" dirty="0">
                <a:solidFill>
                  <a:srgbClr val="FFC000"/>
                </a:solidFill>
                <a:effectLst/>
                <a:latin typeface="DIN 2014 Bold" panose="020B0504020202020204" pitchFamily="34" charset="77"/>
                <a:ea typeface="DIN 2014 Bold" panose="020B0504020202020204" pitchFamily="34" charset="77"/>
              </a:rPr>
              <a:t>Stakeholder Engagement</a:t>
            </a:r>
            <a:endParaRPr lang="en-US" sz="1400" dirty="0">
              <a:solidFill>
                <a:srgbClr val="FFC000"/>
              </a:solidFill>
              <a:effectLst/>
              <a:latin typeface="DIN 2014" panose="020B0504020202020204" pitchFamily="34" charset="77"/>
              <a:ea typeface="DIN 2014" panose="020B0504020202020204" pitchFamily="34" charset="77"/>
            </a:endParaRPr>
          </a:p>
          <a:p>
            <a:pPr marL="0" indent="0">
              <a:spcBef>
                <a:spcPts val="0"/>
              </a:spcBef>
              <a:buNone/>
            </a:pPr>
            <a:r>
              <a:rPr lang="en-US" sz="1400" dirty="0">
                <a:solidFill>
                  <a:schemeClr val="bg1"/>
                </a:solidFill>
                <a:effectLst/>
                <a:latin typeface="DIN 2014" panose="020B0504020202020204" pitchFamily="34" charset="77"/>
                <a:ea typeface="DIN 2014" panose="020B0504020202020204" pitchFamily="34" charset="77"/>
              </a:rPr>
              <a:t>ITIC works with ministries of finance, customs services, and revenue authorities worldwide, as well as international and regional financial institutions engaged in tax policy and tax administration issues. ITIC’s efforts are supported by corporate sponsors around the world.</a:t>
            </a:r>
          </a:p>
          <a:p>
            <a:pPr marL="0" indent="0">
              <a:spcBef>
                <a:spcPts val="0"/>
              </a:spcBef>
              <a:buNone/>
            </a:pPr>
            <a:br>
              <a:rPr lang="en-US" sz="1400" dirty="0">
                <a:effectLst/>
                <a:latin typeface="DIN 2014" panose="020B0504020202020204" pitchFamily="34" charset="77"/>
                <a:ea typeface="DIN 2014" panose="020B0504020202020204" pitchFamily="34" charset="77"/>
              </a:rPr>
            </a:br>
            <a:endParaRPr lang="en-US" sz="1400" dirty="0">
              <a:effectLst/>
              <a:latin typeface="DIN 2014" panose="020B0504020202020204" pitchFamily="34" charset="77"/>
              <a:ea typeface="DIN 2014" panose="020B0504020202020204" pitchFamily="34" charset="77"/>
            </a:endParaRPr>
          </a:p>
          <a:p>
            <a:pPr marL="0" indent="0">
              <a:spcBef>
                <a:spcPts val="0"/>
              </a:spcBef>
              <a:buNone/>
            </a:pPr>
            <a:r>
              <a:rPr lang="en-US" sz="1400" b="1" dirty="0">
                <a:solidFill>
                  <a:srgbClr val="FFC000"/>
                </a:solidFill>
                <a:effectLst/>
                <a:latin typeface="DIN 2014 Bold" panose="020B0504020202020204" pitchFamily="34" charset="77"/>
                <a:ea typeface="DIN 2014 Bold" panose="020B0504020202020204" pitchFamily="34" charset="77"/>
              </a:rPr>
              <a:t>Communications &amp; Outreach</a:t>
            </a:r>
            <a:endParaRPr lang="en-US" sz="1400" dirty="0">
              <a:solidFill>
                <a:srgbClr val="FFC000"/>
              </a:solidFill>
              <a:effectLst/>
              <a:latin typeface="DIN 2014" panose="020B0504020202020204" pitchFamily="34" charset="77"/>
              <a:ea typeface="DIN 2014" panose="020B0504020202020204" pitchFamily="34" charset="77"/>
            </a:endParaRPr>
          </a:p>
          <a:p>
            <a:pPr marL="0" indent="0">
              <a:spcBef>
                <a:spcPts val="0"/>
              </a:spcBef>
              <a:buNone/>
            </a:pPr>
            <a:r>
              <a:rPr lang="en-US" sz="1400" dirty="0">
                <a:solidFill>
                  <a:schemeClr val="bg1"/>
                </a:solidFill>
                <a:effectLst/>
                <a:latin typeface="DIN 2014" panose="020B0504020202020204" pitchFamily="34" charset="77"/>
                <a:ea typeface="DIN 2014" panose="020B0504020202020204" pitchFamily="34" charset="77"/>
              </a:rPr>
              <a:t>ITIC maintains a global communications network through which it delivers issue- and sector-specific expert studies, internationally published articles, webinars, and e-newsletters to enhance peer learning and educate stakeholders on best practices.</a:t>
            </a:r>
          </a:p>
        </p:txBody>
      </p:sp>
    </p:spTree>
    <p:extLst>
      <p:ext uri="{BB962C8B-B14F-4D97-AF65-F5344CB8AC3E}">
        <p14:creationId xmlns:p14="http://schemas.microsoft.com/office/powerpoint/2010/main" val="601812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1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73CD6-5499-4820-840B-BD9819EA8B16}"/>
              </a:ext>
            </a:extLst>
          </p:cNvPr>
          <p:cNvSpPr>
            <a:spLocks noGrp="1"/>
          </p:cNvSpPr>
          <p:nvPr>
            <p:ph type="title"/>
          </p:nvPr>
        </p:nvSpPr>
        <p:spPr/>
        <p:txBody>
          <a:bodyPr/>
          <a:lstStyle/>
          <a:p>
            <a:r>
              <a:rPr lang="en-US" b="1" dirty="0">
                <a:solidFill>
                  <a:srgbClr val="122730"/>
                </a:solidFill>
                <a:latin typeface="DIN 2014 Bold" panose="020B0504020202020204" pitchFamily="34" charset="77"/>
                <a:ea typeface="DIN 2014 Bold" panose="020B0504020202020204" pitchFamily="34" charset="77"/>
              </a:rPr>
              <a:t>Delivering value to public- and private- sector stakeholders.</a:t>
            </a:r>
          </a:p>
        </p:txBody>
      </p:sp>
      <p:sp>
        <p:nvSpPr>
          <p:cNvPr id="3" name="Content Placeholder 2">
            <a:extLst>
              <a:ext uri="{FF2B5EF4-FFF2-40B4-BE49-F238E27FC236}">
                <a16:creationId xmlns:a16="http://schemas.microsoft.com/office/drawing/2014/main" id="{6F4D1D14-A1D1-079E-2A94-5840CBF887D6}"/>
              </a:ext>
            </a:extLst>
          </p:cNvPr>
          <p:cNvSpPr>
            <a:spLocks noGrp="1"/>
          </p:cNvSpPr>
          <p:nvPr>
            <p:ph idx="1"/>
          </p:nvPr>
        </p:nvSpPr>
        <p:spPr>
          <a:xfrm>
            <a:off x="628650" y="1876997"/>
            <a:ext cx="7886700" cy="4351338"/>
          </a:xfrm>
        </p:spPr>
        <p:txBody>
          <a:bodyPr>
            <a:normAutofit/>
          </a:bodyPr>
          <a:lstStyle/>
          <a:p>
            <a:pPr marL="0" indent="0">
              <a:buNone/>
            </a:pPr>
            <a:r>
              <a:rPr lang="en-US" sz="1800" dirty="0">
                <a:solidFill>
                  <a:srgbClr val="122730"/>
                </a:solidFill>
                <a:effectLst/>
                <a:latin typeface="DIN 2014" panose="020B0504020202020204" pitchFamily="34" charset="77"/>
                <a:ea typeface="DIN 2014" panose="020B0504020202020204" pitchFamily="34" charset="77"/>
              </a:rPr>
              <a:t>ITIC’s global thematic initiatives and country-specific/regional projects contribute to pro-growth fiscal policies; effective and transparent tax administration; predictable international trade and investment practices; and alignment of tax and revenue objectives.</a:t>
            </a:r>
          </a:p>
        </p:txBody>
      </p:sp>
      <p:pic>
        <p:nvPicPr>
          <p:cNvPr id="9" name="Picture 8" descr="Diagram&#10;&#10;Description automatically generated">
            <a:extLst>
              <a:ext uri="{FF2B5EF4-FFF2-40B4-BE49-F238E27FC236}">
                <a16:creationId xmlns:a16="http://schemas.microsoft.com/office/drawing/2014/main" id="{3C4CDA8F-E9A5-4F9E-F991-97F3A9E6DD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9565" y="3148886"/>
            <a:ext cx="3544870" cy="3578312"/>
          </a:xfrm>
          <a:prstGeom prst="rect">
            <a:avLst/>
          </a:prstGeom>
        </p:spPr>
      </p:pic>
    </p:spTree>
    <p:extLst>
      <p:ext uri="{BB962C8B-B14F-4D97-AF65-F5344CB8AC3E}">
        <p14:creationId xmlns:p14="http://schemas.microsoft.com/office/powerpoint/2010/main" val="2292726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Timeline&#10;&#10;Description automatically generated">
            <a:extLst>
              <a:ext uri="{FF2B5EF4-FFF2-40B4-BE49-F238E27FC236}">
                <a16:creationId xmlns:a16="http://schemas.microsoft.com/office/drawing/2014/main" id="{298AC38B-471F-B99A-0A0B-D79EA55CCF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282"/>
            <a:ext cx="9143980" cy="6856718"/>
          </a:xfrm>
          <a:prstGeom prst="rect">
            <a:avLst/>
          </a:prstGeom>
        </p:spPr>
      </p:pic>
    </p:spTree>
    <p:extLst>
      <p:ext uri="{BB962C8B-B14F-4D97-AF65-F5344CB8AC3E}">
        <p14:creationId xmlns:p14="http://schemas.microsoft.com/office/powerpoint/2010/main" val="42554555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TotalTime>
  <Words>295</Words>
  <Application>Microsoft Office PowerPoint</Application>
  <PresentationFormat>On-screen Show (4:3)</PresentationFormat>
  <Paragraphs>16</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DIN 2014</vt:lpstr>
      <vt:lpstr>DIN 2014 Bold</vt:lpstr>
      <vt:lpstr>Office Theme</vt:lpstr>
      <vt:lpstr>PowerPoint Presentation</vt:lpstr>
      <vt:lpstr>An independent, nonprofit research and education organization</vt:lpstr>
      <vt:lpstr>ITIC serves as a clearinghouse for information on best practices in tax and investment policy.</vt:lpstr>
      <vt:lpstr>PowerPoint Presentation</vt:lpstr>
      <vt:lpstr>Delivering value to public- and private- sector stakeholders.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McKelvey</dc:creator>
  <cp:lastModifiedBy>682</cp:lastModifiedBy>
  <cp:revision>3</cp:revision>
  <dcterms:created xsi:type="dcterms:W3CDTF">2022-11-22T17:40:31Z</dcterms:created>
  <dcterms:modified xsi:type="dcterms:W3CDTF">2022-11-24T22:31:29Z</dcterms:modified>
</cp:coreProperties>
</file>